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0" r:id="rId12"/>
    <p:sldId id="271" r:id="rId13"/>
    <p:sldId id="272" r:id="rId14"/>
    <p:sldId id="273" r:id="rId15"/>
    <p:sldId id="268" r:id="rId16"/>
    <p:sldId id="265" r:id="rId17"/>
    <p:sldId id="266" r:id="rId18"/>
    <p:sldId id="26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89273" autoAdjust="0"/>
  </p:normalViewPr>
  <p:slideViewPr>
    <p:cSldViewPr snapToGrid="0">
      <p:cViewPr varScale="1">
        <p:scale>
          <a:sx n="63" d="100"/>
          <a:sy n="63" d="100"/>
        </p:scale>
        <p:origin x="2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16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32E96E-41F7-40C5-8419-297958CC00FA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999B8-B6B4-4561-A3CD-BBCDAB9FC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3286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6999B8-B6B4-4561-A3CD-BBCDAB9FC9D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7644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2165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963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0827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7100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29767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7067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306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923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3458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74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9803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1785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259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8835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2177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6118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2929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CC18F51-09EC-435C-A3BA-64A766E099C0}" type="datetimeFigureOut">
              <a:rPr lang="ru-RU" smtClean="0"/>
              <a:t>20.11.2021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8395586-F03A-48D1-94DF-16B239DF4F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3455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verge.com/2018/12/12/18138353/amazon-go-store-small-format-seattle-launch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jpralves.net/post/2019/01/31/face-recognization-smart-lock-with-lte-pi-hat.html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140969380@N07/33362501875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faq.org/posts/2019/09/cyber-security-trends-to-watch-out-for-organizations-to-stay-ahead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echvidvan.com/tutorials/artificial-intelligence-feature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s.jpmsonline.com/2017/02/14/lack-of-insight-in-psychiatric-patients-how-it-affects-mental-health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://scifi.stackexchange.com/questions/94828/how-do-terminators-spea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naisolutions.com/home-automation-future-technology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24hinh.vn/threads/sharps-8k-micro-four-thirds-video-camera-is-part-of-its-aiot-strategy.4212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D" dirty="0"/>
              <a:t>Internet of Things</a:t>
            </a:r>
            <a:endParaRPr lang="ru-R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D" dirty="0" err="1"/>
              <a:t>Pertemuan</a:t>
            </a:r>
            <a:r>
              <a:rPr lang="en-ID" dirty="0"/>
              <a:t> 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6011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CC0D-343A-433D-B936-861F17CBC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Segmentasi</a:t>
            </a:r>
            <a:r>
              <a:rPr lang="en-ID" dirty="0"/>
              <a:t> AIOT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E0E37-2D16-4987-8D99-B8A4FDCA2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sz="3600" i="0" dirty="0">
                <a:effectLst/>
                <a:latin typeface="Encode Sans Semi Condensed"/>
              </a:rPr>
              <a:t>Wearables</a:t>
            </a:r>
          </a:p>
          <a:p>
            <a:r>
              <a:rPr lang="en-ID" sz="3600" i="0" dirty="0">
                <a:effectLst/>
                <a:latin typeface="Encode Sans Semi Condensed"/>
              </a:rPr>
              <a:t>Smart Home</a:t>
            </a:r>
          </a:p>
          <a:p>
            <a:r>
              <a:rPr lang="en-ID" sz="3600" i="0" dirty="0">
                <a:effectLst/>
                <a:latin typeface="Encode Sans Semi Condensed"/>
              </a:rPr>
              <a:t>Smart City</a:t>
            </a:r>
          </a:p>
          <a:p>
            <a:r>
              <a:rPr lang="en-ID" sz="3600" i="0" dirty="0">
                <a:effectLst/>
                <a:latin typeface="Encode Sans Semi Condensed"/>
              </a:rPr>
              <a:t>Smart Industry</a:t>
            </a:r>
          </a:p>
        </p:txBody>
      </p:sp>
    </p:spTree>
    <p:extLst>
      <p:ext uri="{BB962C8B-B14F-4D97-AF65-F5344CB8AC3E}">
        <p14:creationId xmlns:p14="http://schemas.microsoft.com/office/powerpoint/2010/main" val="3997742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8E779-2D48-493C-A8F9-6C2918314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Wearable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0A8267-FEAE-46E3-9EE1-2D3A803E9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72640"/>
            <a:ext cx="12207898" cy="425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470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06CB-7B37-415C-B095-42D72D63E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Smart home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FD2BA5-61F5-4A5F-A7E2-AD342EABA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4041"/>
            <a:ext cx="12185356" cy="452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92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586A-01C8-49B7-A397-7845DE537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Smart city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415F8A-1879-422B-B1A0-29E0FE7F5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13560"/>
            <a:ext cx="12192000" cy="4693920"/>
          </a:xfrm>
        </p:spPr>
      </p:pic>
    </p:spTree>
    <p:extLst>
      <p:ext uri="{BB962C8B-B14F-4D97-AF65-F5344CB8AC3E}">
        <p14:creationId xmlns:p14="http://schemas.microsoft.com/office/powerpoint/2010/main" val="380891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D583B-4624-44B7-B605-5075A604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Smart Industry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923B8D-9647-4F95-99AB-BCD59AED3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24900"/>
            <a:ext cx="12192000" cy="5094406"/>
          </a:xfrm>
        </p:spPr>
      </p:pic>
    </p:spTree>
    <p:extLst>
      <p:ext uri="{BB962C8B-B14F-4D97-AF65-F5344CB8AC3E}">
        <p14:creationId xmlns:p14="http://schemas.microsoft.com/office/powerpoint/2010/main" val="3611917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AFBAD-AE03-4D5B-A7A4-6BAE599FB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Contoh</a:t>
            </a:r>
            <a:r>
              <a:rPr lang="en-ID" dirty="0"/>
              <a:t> </a:t>
            </a:r>
            <a:r>
              <a:rPr lang="en-ID" dirty="0" err="1"/>
              <a:t>aiot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3BEFD-F9C6-4365-ADAB-1B106AA53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sz="3200" dirty="0" err="1"/>
              <a:t>Kasir</a:t>
            </a:r>
            <a:r>
              <a:rPr lang="en-ID" sz="3200" dirty="0"/>
              <a:t> </a:t>
            </a:r>
            <a:r>
              <a:rPr lang="en-ID" sz="3200" dirty="0" err="1"/>
              <a:t>Otomatis</a:t>
            </a:r>
            <a:r>
              <a:rPr lang="en-ID" sz="3200" dirty="0"/>
              <a:t> Amazon Go</a:t>
            </a:r>
          </a:p>
          <a:p>
            <a:r>
              <a:rPr lang="en-ID" sz="3200" dirty="0" err="1"/>
              <a:t>Pengenal</a:t>
            </a:r>
            <a:r>
              <a:rPr lang="en-ID" sz="3200" dirty="0"/>
              <a:t> </a:t>
            </a:r>
            <a:r>
              <a:rPr lang="en-ID" sz="3200" dirty="0" err="1"/>
              <a:t>Wajah</a:t>
            </a:r>
            <a:r>
              <a:rPr lang="en-ID" sz="3200" dirty="0"/>
              <a:t> </a:t>
            </a:r>
          </a:p>
          <a:p>
            <a:r>
              <a:rPr lang="en-ID" sz="3200" dirty="0" err="1"/>
              <a:t>Pengairan</a:t>
            </a:r>
            <a:r>
              <a:rPr lang="en-ID" sz="3200" dirty="0"/>
              <a:t> </a:t>
            </a:r>
            <a:r>
              <a:rPr lang="en-ID" sz="3200" dirty="0" err="1"/>
              <a:t>Otomatis</a:t>
            </a:r>
            <a:endParaRPr lang="en-ID" sz="3200" dirty="0"/>
          </a:p>
        </p:txBody>
      </p:sp>
    </p:spTree>
    <p:extLst>
      <p:ext uri="{BB962C8B-B14F-4D97-AF65-F5344CB8AC3E}">
        <p14:creationId xmlns:p14="http://schemas.microsoft.com/office/powerpoint/2010/main" val="858758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DE7F5-9B08-4B24-A032-FC24BC7C4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864445" y="2086477"/>
            <a:ext cx="4556759" cy="1456267"/>
          </a:xfrm>
        </p:spPr>
        <p:txBody>
          <a:bodyPr>
            <a:normAutofit/>
          </a:bodyPr>
          <a:lstStyle/>
          <a:p>
            <a:r>
              <a:rPr lang="en-ID" sz="4800" dirty="0"/>
              <a:t>Amazon go</a:t>
            </a:r>
          </a:p>
        </p:txBody>
      </p:sp>
      <p:pic>
        <p:nvPicPr>
          <p:cNvPr id="5" name="Content Placeholder 4" descr="A picture containing text, indoor, store&#10;&#10;Description automatically generated">
            <a:extLst>
              <a:ext uri="{FF2B5EF4-FFF2-40B4-BE49-F238E27FC236}">
                <a16:creationId xmlns:a16="http://schemas.microsoft.com/office/drawing/2014/main" id="{69E05B15-E8F6-4BAD-A21C-DFC9D2B417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495151" y="425317"/>
            <a:ext cx="9011048" cy="6007365"/>
          </a:xfrm>
        </p:spPr>
      </p:pic>
    </p:spTree>
    <p:extLst>
      <p:ext uri="{BB962C8B-B14F-4D97-AF65-F5344CB8AC3E}">
        <p14:creationId xmlns:p14="http://schemas.microsoft.com/office/powerpoint/2010/main" val="1572152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064C0-2874-4A1B-AF3D-8C9C95701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62199" y="2700866"/>
            <a:ext cx="6595745" cy="1456267"/>
          </a:xfrm>
        </p:spPr>
        <p:txBody>
          <a:bodyPr/>
          <a:lstStyle/>
          <a:p>
            <a:r>
              <a:rPr lang="en-ID" dirty="0"/>
              <a:t>Raspberry pi face recognition</a:t>
            </a:r>
          </a:p>
        </p:txBody>
      </p:sp>
      <p:pic>
        <p:nvPicPr>
          <p:cNvPr id="5" name="Content Placeholder 4" descr="A picture containing text, person, wall, indoor&#10;&#10;Description automatically generated">
            <a:extLst>
              <a:ext uri="{FF2B5EF4-FFF2-40B4-BE49-F238E27FC236}">
                <a16:creationId xmlns:a16="http://schemas.microsoft.com/office/drawing/2014/main" id="{63E021C8-6329-4F56-9FD4-1435A0255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35108" y="131127"/>
            <a:ext cx="8790832" cy="659312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1D5728-206D-43C2-96CE-E06376D4FFE0}"/>
              </a:ext>
            </a:extLst>
          </p:cNvPr>
          <p:cNvSpPr txBox="1"/>
          <p:nvPr/>
        </p:nvSpPr>
        <p:spPr>
          <a:xfrm>
            <a:off x="7019076" y="6627168"/>
            <a:ext cx="48662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>
                <a:hlinkClick r:id="rId3" tooltip="https://jpralves.net/post/2019/01/31/face-recognization-smart-lock-with-lte-pi-hat.html"/>
              </a:rPr>
              <a:t>This Photo</a:t>
            </a:r>
            <a:r>
              <a:rPr lang="en-ID" sz="900"/>
              <a:t> by Unknown Author is licensed under </a:t>
            </a:r>
            <a:r>
              <a:rPr lang="en-ID" sz="900">
                <a:hlinkClick r:id="rId4" tooltip="https://creativecommons.org/licenses/by-nc-nd/3.0/"/>
              </a:rPr>
              <a:t>CC BY-NC-ND</a:t>
            </a:r>
            <a:endParaRPr lang="en-ID" sz="900"/>
          </a:p>
        </p:txBody>
      </p:sp>
    </p:spTree>
    <p:extLst>
      <p:ext uri="{BB962C8B-B14F-4D97-AF65-F5344CB8AC3E}">
        <p14:creationId xmlns:p14="http://schemas.microsoft.com/office/powerpoint/2010/main" val="3934359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0522D-991F-4CD6-A614-38DA5332B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159086" y="2700866"/>
            <a:ext cx="4770119" cy="1456267"/>
          </a:xfrm>
        </p:spPr>
        <p:txBody>
          <a:bodyPr/>
          <a:lstStyle/>
          <a:p>
            <a:r>
              <a:rPr lang="en-ID" dirty="0"/>
              <a:t>Automatic irrigation</a:t>
            </a:r>
          </a:p>
        </p:txBody>
      </p:sp>
      <p:pic>
        <p:nvPicPr>
          <p:cNvPr id="5" name="Content Placeholder 4" descr="A sprinkler spraying water on a lawn&#10;&#10;Description automatically generated with low confidence">
            <a:extLst>
              <a:ext uri="{FF2B5EF4-FFF2-40B4-BE49-F238E27FC236}">
                <a16:creationId xmlns:a16="http://schemas.microsoft.com/office/drawing/2014/main" id="{CBD2B497-03DF-4F35-9A60-F992FF16C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514601" y="270925"/>
            <a:ext cx="9499600" cy="63203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C79496-0001-46F7-9C7A-E4BFC081B401}"/>
              </a:ext>
            </a:extLst>
          </p:cNvPr>
          <p:cNvSpPr txBox="1"/>
          <p:nvPr/>
        </p:nvSpPr>
        <p:spPr>
          <a:xfrm>
            <a:off x="7261225" y="6591300"/>
            <a:ext cx="4752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900">
                <a:hlinkClick r:id="rId3" tooltip="https://www.flickr.com/photos/140969380@N07/33362501875"/>
              </a:rPr>
              <a:t>This Photo</a:t>
            </a:r>
            <a:r>
              <a:rPr lang="en-ID" sz="900"/>
              <a:t> by Unknown Author is licensed under </a:t>
            </a:r>
            <a:r>
              <a:rPr lang="en-ID" sz="900">
                <a:hlinkClick r:id="rId4" tooltip="https://creativecommons.org/licenses/by/3.0/"/>
              </a:rPr>
              <a:t>CC BY</a:t>
            </a:r>
            <a:endParaRPr lang="en-ID" sz="900"/>
          </a:p>
        </p:txBody>
      </p:sp>
    </p:spTree>
    <p:extLst>
      <p:ext uri="{BB962C8B-B14F-4D97-AF65-F5344CB8AC3E}">
        <p14:creationId xmlns:p14="http://schemas.microsoft.com/office/powerpoint/2010/main" val="111435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C161A277-035A-4670-B5BD-E287C3C4AE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25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3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A56446-0247-4ADA-90A6-D035AFFCB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ID" dirty="0" err="1"/>
              <a:t>Konsep</a:t>
            </a:r>
            <a:r>
              <a:rPr lang="en-ID" dirty="0"/>
              <a:t>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AE2D2-D4EB-49E4-AFCD-93DFF8161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649133"/>
          </a:xfrm>
        </p:spPr>
        <p:txBody>
          <a:bodyPr>
            <a:normAutofit/>
          </a:bodyPr>
          <a:lstStyle/>
          <a:p>
            <a:pPr algn="just"/>
            <a:r>
              <a:rPr lang="en-ID" sz="2800" dirty="0" err="1"/>
              <a:t>Sebuah</a:t>
            </a:r>
            <a:r>
              <a:rPr lang="en-ID" sz="2800" dirty="0"/>
              <a:t> </a:t>
            </a:r>
            <a:r>
              <a:rPr lang="en-ID" sz="2800" dirty="0" err="1"/>
              <a:t>bidang</a:t>
            </a:r>
            <a:r>
              <a:rPr lang="en-ID" sz="2800" dirty="0"/>
              <a:t> </a:t>
            </a:r>
            <a:r>
              <a:rPr lang="en-ID" sz="2800" dirty="0" err="1"/>
              <a:t>pembelajaran</a:t>
            </a:r>
            <a:r>
              <a:rPr lang="en-ID" sz="2800" dirty="0"/>
              <a:t> yang </a:t>
            </a:r>
            <a:r>
              <a:rPr lang="en-ID" sz="2800" dirty="0" err="1"/>
              <a:t>berfokuskan</a:t>
            </a:r>
            <a:r>
              <a:rPr lang="en-ID" sz="2800" dirty="0"/>
              <a:t> </a:t>
            </a:r>
            <a:r>
              <a:rPr lang="en-ID" sz="2800" dirty="0" err="1"/>
              <a:t>mensimulasikan</a:t>
            </a:r>
            <a:r>
              <a:rPr lang="en-ID" sz="2800" dirty="0"/>
              <a:t> proses </a:t>
            </a:r>
            <a:r>
              <a:rPr lang="en-ID" sz="2800" dirty="0" err="1"/>
              <a:t>kecerdasan</a:t>
            </a:r>
            <a:r>
              <a:rPr lang="en-ID" sz="2800" dirty="0"/>
              <a:t> </a:t>
            </a:r>
            <a:r>
              <a:rPr lang="en-ID" sz="2800" dirty="0" err="1"/>
              <a:t>manusia</a:t>
            </a:r>
            <a:r>
              <a:rPr lang="en-ID" sz="2800" dirty="0"/>
              <a:t> </a:t>
            </a:r>
            <a:r>
              <a:rPr lang="en-ID" sz="2800" dirty="0" err="1"/>
              <a:t>dalam</a:t>
            </a:r>
            <a:r>
              <a:rPr lang="en-ID" sz="2800" dirty="0"/>
              <a:t> </a:t>
            </a:r>
            <a:r>
              <a:rPr lang="en-ID" sz="2800" dirty="0" err="1"/>
              <a:t>mesin</a:t>
            </a:r>
            <a:r>
              <a:rPr lang="en-ID" sz="2800" dirty="0"/>
              <a:t>, </a:t>
            </a:r>
            <a:r>
              <a:rPr lang="en-ID" sz="2800" dirty="0" err="1"/>
              <a:t>khususnya</a:t>
            </a:r>
            <a:r>
              <a:rPr lang="en-ID" sz="2800" dirty="0"/>
              <a:t> system computer</a:t>
            </a:r>
          </a:p>
          <a:p>
            <a:pPr algn="just"/>
            <a:r>
              <a:rPr lang="en-ID" sz="2800" dirty="0" err="1"/>
              <a:t>Dengan</a:t>
            </a:r>
            <a:r>
              <a:rPr lang="en-ID" sz="2800" dirty="0"/>
              <a:t> </a:t>
            </a:r>
            <a:r>
              <a:rPr lang="en-ID" sz="2800" dirty="0" err="1"/>
              <a:t>cara</a:t>
            </a:r>
            <a:r>
              <a:rPr lang="en-ID" sz="2800" dirty="0"/>
              <a:t> </a:t>
            </a:r>
            <a:r>
              <a:rPr lang="en-ID" sz="2800" dirty="0" err="1"/>
              <a:t>kerja</a:t>
            </a:r>
            <a:r>
              <a:rPr lang="en-ID" sz="2800" dirty="0"/>
              <a:t> yang </a:t>
            </a:r>
            <a:r>
              <a:rPr lang="en-ID" sz="2800" dirty="0" err="1"/>
              <a:t>cukup</a:t>
            </a:r>
            <a:r>
              <a:rPr lang="en-ID" sz="2800" dirty="0"/>
              <a:t> </a:t>
            </a:r>
            <a:r>
              <a:rPr lang="en-ID" sz="2800" dirty="0" err="1"/>
              <a:t>sederhana</a:t>
            </a:r>
            <a:r>
              <a:rPr lang="en-ID" sz="2800" dirty="0"/>
              <a:t>:</a:t>
            </a:r>
          </a:p>
          <a:p>
            <a:pPr lvl="1" algn="just"/>
            <a:r>
              <a:rPr lang="en-ID" sz="2600" dirty="0" err="1"/>
              <a:t>Analisis</a:t>
            </a:r>
            <a:r>
              <a:rPr lang="en-ID" sz="2600" dirty="0"/>
              <a:t> Data Latihan</a:t>
            </a:r>
          </a:p>
          <a:p>
            <a:pPr lvl="1" algn="just"/>
            <a:r>
              <a:rPr lang="en-ID" sz="2600" dirty="0" err="1"/>
              <a:t>Menggunakan</a:t>
            </a:r>
            <a:r>
              <a:rPr lang="en-ID" sz="2600" dirty="0"/>
              <a:t> Pola </a:t>
            </a:r>
            <a:r>
              <a:rPr lang="en-ID" sz="2600" dirty="0" err="1"/>
              <a:t>Tersebut</a:t>
            </a:r>
            <a:r>
              <a:rPr lang="en-ID" sz="2600" dirty="0"/>
              <a:t> </a:t>
            </a:r>
            <a:r>
              <a:rPr lang="en-ID" sz="2600" dirty="0" err="1"/>
              <a:t>Untuk</a:t>
            </a:r>
            <a:r>
              <a:rPr lang="en-ID" sz="2600" dirty="0"/>
              <a:t> </a:t>
            </a:r>
            <a:r>
              <a:rPr lang="en-ID" sz="2600" dirty="0" err="1"/>
              <a:t>Memprediksi</a:t>
            </a:r>
            <a:endParaRPr lang="en-ID" sz="2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E6426E-58EB-4CFF-89AC-D16863729BF9}"/>
              </a:ext>
            </a:extLst>
          </p:cNvPr>
          <p:cNvSpPr txBox="1"/>
          <p:nvPr/>
        </p:nvSpPr>
        <p:spPr>
          <a:xfrm>
            <a:off x="9751909" y="6657945"/>
            <a:ext cx="244009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ID" sz="700">
                <a:solidFill>
                  <a:srgbClr val="FFFFFF"/>
                </a:solidFill>
                <a:hlinkClick r:id="rId3" tooltip="https://technofaq.org/posts/2019/09/cyber-security-trends-to-watch-out-for-organizations-to-stay-ahead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ID" sz="700">
                <a:solidFill>
                  <a:srgbClr val="FFFFFF"/>
                </a:solidFill>
              </a:rPr>
              <a:t> by Unknown Author is licensed under </a:t>
            </a:r>
            <a:r>
              <a:rPr lang="en-ID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ID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130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9DB56-E548-4BB4-8E13-79171EC5A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ID" dirty="0"/>
              <a:t>Fitur AI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815CF6-A5F3-439E-8ECA-81A004CFE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Deep Learning</a:t>
            </a:r>
          </a:p>
          <a:p>
            <a:r>
              <a:rPr lang="en-US" sz="2800" dirty="0" err="1"/>
              <a:t>Pengenalan</a:t>
            </a:r>
            <a:r>
              <a:rPr lang="en-US" sz="2800" dirty="0"/>
              <a:t> Pola </a:t>
            </a:r>
            <a:r>
              <a:rPr lang="en-US" sz="2800" dirty="0" err="1"/>
              <a:t>Wajah</a:t>
            </a:r>
            <a:endParaRPr lang="en-US" sz="2800" dirty="0"/>
          </a:p>
          <a:p>
            <a:r>
              <a:rPr lang="en-US" sz="2800" dirty="0" err="1"/>
              <a:t>Otomatisasi</a:t>
            </a:r>
            <a:r>
              <a:rPr lang="en-US" sz="2800" dirty="0"/>
              <a:t> </a:t>
            </a:r>
            <a:r>
              <a:rPr lang="en-US" sz="2800" dirty="0" err="1"/>
              <a:t>Tugas</a:t>
            </a:r>
            <a:endParaRPr lang="en-US" sz="2800" dirty="0"/>
          </a:p>
          <a:p>
            <a:r>
              <a:rPr lang="en-US" sz="2800" dirty="0" err="1"/>
              <a:t>Pengolahan</a:t>
            </a:r>
            <a:r>
              <a:rPr lang="en-US" sz="2800" dirty="0"/>
              <a:t> Data</a:t>
            </a:r>
          </a:p>
          <a:p>
            <a:r>
              <a:rPr lang="en-US" sz="2800" dirty="0"/>
              <a:t>Cloud Computing</a:t>
            </a:r>
          </a:p>
          <a:p>
            <a:r>
              <a:rPr lang="en-US" sz="2800" dirty="0"/>
              <a:t>Quantum </a:t>
            </a:r>
            <a:r>
              <a:rPr lang="en-US" sz="2800" dirty="0" err="1"/>
              <a:t>Compuiting</a:t>
            </a:r>
            <a:endParaRPr lang="en-US" sz="2800" dirty="0"/>
          </a:p>
          <a:p>
            <a:r>
              <a:rPr lang="en-US" sz="2800" dirty="0"/>
              <a:t>Chatbot</a:t>
            </a:r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26EDDB01-ED19-4205-ABFA-F9B37B40A3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289752" y="1755411"/>
            <a:ext cx="6095593" cy="3184947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7978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3DB97-B19D-4437-8354-8231EDD37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5219699" cy="1456267"/>
          </a:xfrm>
        </p:spPr>
        <p:txBody>
          <a:bodyPr>
            <a:normAutofit/>
          </a:bodyPr>
          <a:lstStyle/>
          <a:p>
            <a:r>
              <a:rPr lang="en-ID" dirty="0" err="1"/>
              <a:t>Mengapa</a:t>
            </a:r>
            <a:r>
              <a:rPr lang="en-ID" dirty="0"/>
              <a:t> AI?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15D3B-C256-4FC8-A2F7-9DF334377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5219699" cy="3649133"/>
          </a:xfrm>
        </p:spPr>
        <p:txBody>
          <a:bodyPr>
            <a:normAutofit/>
          </a:bodyPr>
          <a:lstStyle/>
          <a:p>
            <a:pPr algn="just"/>
            <a:r>
              <a:rPr lang="en-ID" sz="2400" dirty="0"/>
              <a:t>AI </a:t>
            </a:r>
            <a:r>
              <a:rPr lang="en-ID" sz="2400" dirty="0" err="1"/>
              <a:t>penting</a:t>
            </a:r>
            <a:r>
              <a:rPr lang="en-ID" sz="2400" dirty="0"/>
              <a:t> </a:t>
            </a:r>
            <a:r>
              <a:rPr lang="en-ID" sz="2400" dirty="0" err="1"/>
              <a:t>karena</a:t>
            </a:r>
            <a:r>
              <a:rPr lang="en-ID" sz="2400" dirty="0"/>
              <a:t> </a:t>
            </a:r>
            <a:r>
              <a:rPr lang="en-ID" sz="2400" dirty="0" err="1"/>
              <a:t>dapat</a:t>
            </a:r>
            <a:r>
              <a:rPr lang="en-ID" sz="2400" dirty="0"/>
              <a:t> </a:t>
            </a:r>
            <a:r>
              <a:rPr lang="en-ID" sz="2400" dirty="0" err="1"/>
              <a:t>memberikan</a:t>
            </a:r>
            <a:r>
              <a:rPr lang="en-ID" sz="2400" dirty="0"/>
              <a:t> </a:t>
            </a:r>
            <a:r>
              <a:rPr lang="en-ID" sz="2400" dirty="0" err="1"/>
              <a:t>pemahaman</a:t>
            </a:r>
            <a:r>
              <a:rPr lang="en-ID" sz="2400" dirty="0"/>
              <a:t> </a:t>
            </a:r>
            <a:r>
              <a:rPr lang="en-ID" sz="2400" dirty="0" err="1"/>
              <a:t>kepada</a:t>
            </a:r>
            <a:r>
              <a:rPr lang="en-ID" sz="2400" dirty="0"/>
              <a:t> </a:t>
            </a:r>
            <a:r>
              <a:rPr lang="en-ID" sz="2400" dirty="0" err="1"/>
              <a:t>perusahaan</a:t>
            </a:r>
            <a:r>
              <a:rPr lang="en-ID" sz="2400" dirty="0"/>
              <a:t> </a:t>
            </a:r>
            <a:r>
              <a:rPr lang="en-ID" sz="2400" dirty="0" err="1"/>
              <a:t>tentang</a:t>
            </a:r>
            <a:r>
              <a:rPr lang="en-ID" sz="2400" dirty="0"/>
              <a:t> </a:t>
            </a:r>
            <a:r>
              <a:rPr lang="en-ID" sz="2400" dirty="0" err="1"/>
              <a:t>operasi</a:t>
            </a:r>
            <a:r>
              <a:rPr lang="en-ID" sz="2400" dirty="0"/>
              <a:t> </a:t>
            </a:r>
            <a:r>
              <a:rPr lang="en-ID" sz="2400" dirty="0" err="1"/>
              <a:t>mereka</a:t>
            </a:r>
            <a:r>
              <a:rPr lang="en-ID" sz="2400" dirty="0"/>
              <a:t> yang </a:t>
            </a:r>
            <a:r>
              <a:rPr lang="en-ID" sz="2400" dirty="0" err="1"/>
              <a:t>mungkin</a:t>
            </a:r>
            <a:r>
              <a:rPr lang="en-ID" sz="2400" dirty="0"/>
              <a:t> </a:t>
            </a:r>
            <a:r>
              <a:rPr lang="en-ID" sz="2400" dirty="0" err="1"/>
              <a:t>tidak</a:t>
            </a:r>
            <a:r>
              <a:rPr lang="en-ID" sz="2400" dirty="0"/>
              <a:t> </a:t>
            </a:r>
            <a:r>
              <a:rPr lang="en-ID" sz="2400" dirty="0" err="1"/>
              <a:t>mereka</a:t>
            </a:r>
            <a:r>
              <a:rPr lang="en-ID" sz="2400" dirty="0"/>
              <a:t> </a:t>
            </a:r>
            <a:r>
              <a:rPr lang="en-ID" sz="2400" dirty="0" err="1"/>
              <a:t>sadari</a:t>
            </a:r>
            <a:r>
              <a:rPr lang="en-ID" sz="2400" dirty="0"/>
              <a:t> </a:t>
            </a:r>
            <a:r>
              <a:rPr lang="en-ID" sz="2400" dirty="0" err="1"/>
              <a:t>sebelumnya</a:t>
            </a:r>
            <a:r>
              <a:rPr lang="en-ID" sz="2400" dirty="0"/>
              <a:t> dan </a:t>
            </a:r>
            <a:r>
              <a:rPr lang="en-ID" sz="2400" dirty="0" err="1"/>
              <a:t>dalam</a:t>
            </a:r>
            <a:r>
              <a:rPr lang="en-ID" sz="2400" dirty="0"/>
              <a:t> </a:t>
            </a:r>
            <a:r>
              <a:rPr lang="en-ID" sz="2400" dirty="0" err="1"/>
              <a:t>beberapa</a:t>
            </a:r>
            <a:r>
              <a:rPr lang="en-ID" sz="2400" dirty="0"/>
              <a:t> </a:t>
            </a:r>
            <a:r>
              <a:rPr lang="en-ID" sz="2400" dirty="0" err="1"/>
              <a:t>kasus</a:t>
            </a:r>
            <a:r>
              <a:rPr lang="en-ID" sz="2400" dirty="0"/>
              <a:t>, AI </a:t>
            </a:r>
            <a:r>
              <a:rPr lang="en-ID" sz="2400" dirty="0" err="1"/>
              <a:t>dapat</a:t>
            </a:r>
            <a:r>
              <a:rPr lang="en-ID" sz="2400" dirty="0"/>
              <a:t> </a:t>
            </a:r>
            <a:r>
              <a:rPr lang="en-ID" sz="2400" dirty="0" err="1"/>
              <a:t>melakukan</a:t>
            </a:r>
            <a:r>
              <a:rPr lang="en-ID" sz="2400" dirty="0"/>
              <a:t> </a:t>
            </a:r>
            <a:r>
              <a:rPr lang="en-ID" sz="2400" dirty="0" err="1"/>
              <a:t>tugas</a:t>
            </a:r>
            <a:r>
              <a:rPr lang="en-ID" sz="2400" dirty="0"/>
              <a:t> </a:t>
            </a:r>
            <a:r>
              <a:rPr lang="en-ID" sz="2400" dirty="0" err="1"/>
              <a:t>lebih</a:t>
            </a:r>
            <a:r>
              <a:rPr lang="en-ID" sz="2400" dirty="0"/>
              <a:t> </a:t>
            </a:r>
            <a:r>
              <a:rPr lang="en-ID" sz="2400" dirty="0" err="1"/>
              <a:t>baik</a:t>
            </a:r>
            <a:r>
              <a:rPr lang="en-ID" sz="2400" dirty="0"/>
              <a:t> </a:t>
            </a:r>
            <a:r>
              <a:rPr lang="en-ID" sz="2400" dirty="0" err="1"/>
              <a:t>daripada</a:t>
            </a:r>
            <a:r>
              <a:rPr lang="en-ID" sz="2400" dirty="0"/>
              <a:t> </a:t>
            </a:r>
            <a:r>
              <a:rPr lang="en-ID" sz="2400" dirty="0" err="1"/>
              <a:t>manusia</a:t>
            </a:r>
            <a:r>
              <a:rPr lang="en-ID" sz="2400" dirty="0"/>
              <a:t>.</a:t>
            </a:r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183F0328-ECE8-4155-B27C-9847666DB9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966" r="1994" b="-3"/>
          <a:stretch/>
        </p:blipFill>
        <p:spPr>
          <a:xfrm>
            <a:off x="6198830" y="639097"/>
            <a:ext cx="5447070" cy="525042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1864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2DDBF-6E7E-4319-AB40-BE2728B0D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Keuntungan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0306C-FF9F-4E75-A87E-38C153F57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sz="3200" dirty="0" err="1"/>
              <a:t>Baik</a:t>
            </a:r>
            <a:r>
              <a:rPr lang="en-ID" sz="3200" dirty="0"/>
              <a:t> </a:t>
            </a:r>
            <a:r>
              <a:rPr lang="en-ID" sz="3200" dirty="0" err="1"/>
              <a:t>dalam</a:t>
            </a:r>
            <a:r>
              <a:rPr lang="en-ID" sz="3200" dirty="0"/>
              <a:t> </a:t>
            </a:r>
            <a:r>
              <a:rPr lang="en-ID" sz="3200" dirty="0" err="1"/>
              <a:t>pekerjaan</a:t>
            </a:r>
            <a:r>
              <a:rPr lang="en-ID" sz="3200" dirty="0"/>
              <a:t> yang </a:t>
            </a:r>
            <a:r>
              <a:rPr lang="en-ID" sz="3200" dirty="0" err="1"/>
              <a:t>berorientasi</a:t>
            </a:r>
            <a:r>
              <a:rPr lang="en-ID" sz="3200" dirty="0"/>
              <a:t> pada detail;</a:t>
            </a:r>
          </a:p>
          <a:p>
            <a:r>
              <a:rPr lang="en-ID" sz="3200" dirty="0" err="1"/>
              <a:t>Mengurangi</a:t>
            </a:r>
            <a:r>
              <a:rPr lang="en-ID" sz="3200" dirty="0"/>
              <a:t> </a:t>
            </a:r>
            <a:r>
              <a:rPr lang="en-ID" sz="3200" dirty="0" err="1"/>
              <a:t>waktu</a:t>
            </a:r>
            <a:r>
              <a:rPr lang="en-ID" sz="3200" dirty="0"/>
              <a:t> </a:t>
            </a:r>
            <a:r>
              <a:rPr lang="en-ID" sz="3200" dirty="0" err="1"/>
              <a:t>untuk</a:t>
            </a:r>
            <a:r>
              <a:rPr lang="en-ID" sz="3200" dirty="0"/>
              <a:t> </a:t>
            </a:r>
            <a:r>
              <a:rPr lang="en-ID" sz="3200" dirty="0" err="1"/>
              <a:t>tugas-tugas</a:t>
            </a:r>
            <a:r>
              <a:rPr lang="en-ID" sz="3200" dirty="0"/>
              <a:t> </a:t>
            </a:r>
            <a:r>
              <a:rPr lang="en-ID" sz="3200" dirty="0" err="1"/>
              <a:t>berat</a:t>
            </a:r>
            <a:r>
              <a:rPr lang="en-ID" sz="3200" dirty="0"/>
              <a:t> data;</a:t>
            </a:r>
          </a:p>
          <a:p>
            <a:r>
              <a:rPr lang="en-ID" sz="3200" dirty="0" err="1"/>
              <a:t>Memberikan</a:t>
            </a:r>
            <a:r>
              <a:rPr lang="en-ID" sz="3200" dirty="0"/>
              <a:t> </a:t>
            </a:r>
            <a:r>
              <a:rPr lang="en-ID" sz="3200" dirty="0" err="1"/>
              <a:t>hasil</a:t>
            </a:r>
            <a:r>
              <a:rPr lang="en-ID" sz="3200" dirty="0"/>
              <a:t> yang </a:t>
            </a:r>
            <a:r>
              <a:rPr lang="en-ID" sz="3200" dirty="0" err="1"/>
              <a:t>konsisten</a:t>
            </a:r>
            <a:r>
              <a:rPr lang="en-ID" sz="3200" dirty="0"/>
              <a:t>; dan</a:t>
            </a:r>
          </a:p>
          <a:p>
            <a:r>
              <a:rPr lang="en-ID" sz="3200" dirty="0" err="1"/>
              <a:t>Agen</a:t>
            </a:r>
            <a:r>
              <a:rPr lang="en-ID" sz="3200" dirty="0"/>
              <a:t> virtual </a:t>
            </a:r>
            <a:r>
              <a:rPr lang="en-ID" sz="3200" dirty="0" err="1"/>
              <a:t>bertenaga</a:t>
            </a:r>
            <a:r>
              <a:rPr lang="en-ID" sz="3200" dirty="0"/>
              <a:t> AI </a:t>
            </a:r>
            <a:r>
              <a:rPr lang="en-ID" sz="3200" dirty="0" err="1"/>
              <a:t>selalu</a:t>
            </a:r>
            <a:r>
              <a:rPr lang="en-ID" sz="3200" dirty="0"/>
              <a:t> </a:t>
            </a:r>
            <a:r>
              <a:rPr lang="en-ID" sz="3200" dirty="0" err="1"/>
              <a:t>tersedia</a:t>
            </a:r>
            <a:endParaRPr lang="en-ID" sz="3200" dirty="0"/>
          </a:p>
        </p:txBody>
      </p:sp>
    </p:spTree>
    <p:extLst>
      <p:ext uri="{BB962C8B-B14F-4D97-AF65-F5344CB8AC3E}">
        <p14:creationId xmlns:p14="http://schemas.microsoft.com/office/powerpoint/2010/main" val="755239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2FB63-9D9B-4F24-BC9E-AE4770BC2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Kekurangan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627AD-E6FE-4DC7-87DB-E703DEEB8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D" sz="3200" dirty="0"/>
              <a:t>Mahal;</a:t>
            </a:r>
          </a:p>
          <a:p>
            <a:r>
              <a:rPr lang="en-ID" sz="3200" dirty="0" err="1"/>
              <a:t>Membutuhkan</a:t>
            </a:r>
            <a:r>
              <a:rPr lang="en-ID" sz="3200" dirty="0"/>
              <a:t> </a:t>
            </a:r>
            <a:r>
              <a:rPr lang="en-ID" sz="3200" dirty="0" err="1"/>
              <a:t>keahlian</a:t>
            </a:r>
            <a:r>
              <a:rPr lang="en-ID" sz="3200" dirty="0"/>
              <a:t> </a:t>
            </a:r>
            <a:r>
              <a:rPr lang="en-ID" sz="3200" dirty="0" err="1"/>
              <a:t>teknis</a:t>
            </a:r>
            <a:r>
              <a:rPr lang="en-ID" sz="3200" dirty="0"/>
              <a:t> yang </a:t>
            </a:r>
            <a:r>
              <a:rPr lang="en-ID" sz="3200" dirty="0" err="1"/>
              <a:t>mendalam</a:t>
            </a:r>
            <a:r>
              <a:rPr lang="en-ID" sz="3200" dirty="0"/>
              <a:t>;</a:t>
            </a:r>
          </a:p>
          <a:p>
            <a:r>
              <a:rPr lang="en-ID" sz="3200" dirty="0" err="1"/>
              <a:t>Terbatasnya</a:t>
            </a:r>
            <a:r>
              <a:rPr lang="en-ID" sz="3200" dirty="0"/>
              <a:t> </a:t>
            </a:r>
            <a:r>
              <a:rPr lang="en-ID" sz="3200" dirty="0" err="1"/>
              <a:t>pasokan</a:t>
            </a:r>
            <a:r>
              <a:rPr lang="en-ID" sz="3200" dirty="0"/>
              <a:t> </a:t>
            </a:r>
            <a:r>
              <a:rPr lang="en-ID" sz="3200" dirty="0" err="1"/>
              <a:t>pekerja</a:t>
            </a:r>
            <a:r>
              <a:rPr lang="en-ID" sz="3200" dirty="0"/>
              <a:t> yang </a:t>
            </a:r>
            <a:r>
              <a:rPr lang="en-ID" sz="3200" dirty="0" err="1"/>
              <a:t>memenuhi</a:t>
            </a:r>
            <a:r>
              <a:rPr lang="en-ID" sz="3200" dirty="0"/>
              <a:t> </a:t>
            </a:r>
            <a:r>
              <a:rPr lang="en-ID" sz="3200" dirty="0" err="1"/>
              <a:t>syarat</a:t>
            </a:r>
            <a:r>
              <a:rPr lang="en-ID" sz="3200" dirty="0"/>
              <a:t> </a:t>
            </a:r>
            <a:r>
              <a:rPr lang="en-ID" sz="3200" dirty="0" err="1"/>
              <a:t>untuk</a:t>
            </a:r>
            <a:r>
              <a:rPr lang="en-ID" sz="3200" dirty="0"/>
              <a:t> </a:t>
            </a:r>
            <a:r>
              <a:rPr lang="en-ID" sz="3200" dirty="0" err="1"/>
              <a:t>membuat</a:t>
            </a:r>
            <a:r>
              <a:rPr lang="en-ID" sz="3200" dirty="0"/>
              <a:t> </a:t>
            </a:r>
            <a:r>
              <a:rPr lang="en-ID" sz="3200" dirty="0" err="1"/>
              <a:t>alat</a:t>
            </a:r>
            <a:r>
              <a:rPr lang="en-ID" sz="3200" dirty="0"/>
              <a:t> AI;</a:t>
            </a:r>
          </a:p>
          <a:p>
            <a:r>
              <a:rPr lang="en-ID" sz="3200" dirty="0" err="1"/>
              <a:t>Hanya</a:t>
            </a:r>
            <a:r>
              <a:rPr lang="en-ID" sz="3200" dirty="0"/>
              <a:t> </a:t>
            </a:r>
            <a:r>
              <a:rPr lang="en-ID" sz="3200" dirty="0" err="1"/>
              <a:t>tahu</a:t>
            </a:r>
            <a:r>
              <a:rPr lang="en-ID" sz="3200" dirty="0"/>
              <a:t> </a:t>
            </a:r>
            <a:r>
              <a:rPr lang="en-ID" sz="3200" dirty="0" err="1"/>
              <a:t>apa</a:t>
            </a:r>
            <a:r>
              <a:rPr lang="en-ID" sz="3200" dirty="0"/>
              <a:t> yang </a:t>
            </a:r>
            <a:r>
              <a:rPr lang="en-ID" sz="3200" dirty="0" err="1"/>
              <a:t>telah</a:t>
            </a:r>
            <a:r>
              <a:rPr lang="en-ID" sz="3200" dirty="0"/>
              <a:t> </a:t>
            </a:r>
            <a:r>
              <a:rPr lang="en-ID" sz="3200" dirty="0" err="1"/>
              <a:t>ditampilkan</a:t>
            </a:r>
            <a:r>
              <a:rPr lang="en-ID" sz="3200" dirty="0"/>
              <a:t>; dan</a:t>
            </a:r>
          </a:p>
          <a:p>
            <a:r>
              <a:rPr lang="en-ID" sz="3200" dirty="0" err="1"/>
              <a:t>Kurangnya</a:t>
            </a:r>
            <a:r>
              <a:rPr lang="en-ID" sz="3200" dirty="0"/>
              <a:t> </a:t>
            </a:r>
            <a:r>
              <a:rPr lang="en-ID" sz="3200" dirty="0" err="1"/>
              <a:t>kemampuan</a:t>
            </a:r>
            <a:r>
              <a:rPr lang="en-ID" sz="3200" dirty="0"/>
              <a:t> </a:t>
            </a:r>
            <a:r>
              <a:rPr lang="en-ID" sz="3200" dirty="0" err="1"/>
              <a:t>untuk</a:t>
            </a:r>
            <a:r>
              <a:rPr lang="en-ID" sz="3200" dirty="0"/>
              <a:t> </a:t>
            </a:r>
            <a:r>
              <a:rPr lang="en-ID" sz="3200" dirty="0" err="1"/>
              <a:t>menggeneralisasi</a:t>
            </a:r>
            <a:r>
              <a:rPr lang="en-ID" sz="3200" dirty="0"/>
              <a:t> </a:t>
            </a:r>
            <a:r>
              <a:rPr lang="en-ID" sz="3200" dirty="0" err="1"/>
              <a:t>dari</a:t>
            </a:r>
            <a:r>
              <a:rPr lang="en-ID" sz="3200" dirty="0"/>
              <a:t> </a:t>
            </a:r>
            <a:r>
              <a:rPr lang="en-ID" sz="3200" dirty="0" err="1"/>
              <a:t>satu</a:t>
            </a:r>
            <a:r>
              <a:rPr lang="en-ID" sz="3200" dirty="0"/>
              <a:t> </a:t>
            </a:r>
            <a:r>
              <a:rPr lang="en-ID" sz="3200" dirty="0" err="1"/>
              <a:t>tugas</a:t>
            </a:r>
            <a:r>
              <a:rPr lang="en-ID" sz="3200" dirty="0"/>
              <a:t> </a:t>
            </a:r>
            <a:r>
              <a:rPr lang="en-ID" sz="3200" dirty="0" err="1"/>
              <a:t>ke</a:t>
            </a:r>
            <a:r>
              <a:rPr lang="en-ID" sz="3200" dirty="0"/>
              <a:t> </a:t>
            </a:r>
            <a:r>
              <a:rPr lang="en-ID" sz="3200" dirty="0" err="1"/>
              <a:t>tugas</a:t>
            </a:r>
            <a:r>
              <a:rPr lang="en-ID" sz="3200" dirty="0"/>
              <a:t> </a:t>
            </a:r>
            <a:r>
              <a:rPr lang="en-ID" sz="3200" dirty="0" err="1"/>
              <a:t>lainnya</a:t>
            </a:r>
            <a:r>
              <a:rPr lang="en-ID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2786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in a garment&#10;&#10;Description automatically generated with medium confidence">
            <a:extLst>
              <a:ext uri="{FF2B5EF4-FFF2-40B4-BE49-F238E27FC236}">
                <a16:creationId xmlns:a16="http://schemas.microsoft.com/office/drawing/2014/main" id="{0BD0B5DA-7446-46D6-9B1E-CB9C75A6D6D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Picture 13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9" name="Rectangle 15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8054E3-1ADE-4793-9E50-3DFA13095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n-ID" dirty="0" err="1"/>
              <a:t>Jenis</a:t>
            </a:r>
            <a:r>
              <a:rPr lang="en-ID" dirty="0"/>
              <a:t> AI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13FB7-99C2-4EDA-BC43-122948D506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142067"/>
            <a:ext cx="9437159" cy="3725333"/>
          </a:xfrm>
        </p:spPr>
        <p:txBody>
          <a:bodyPr>
            <a:normAutofit/>
          </a:bodyPr>
          <a:lstStyle/>
          <a:p>
            <a:r>
              <a:rPr lang="en-ID" sz="3200" dirty="0" err="1"/>
              <a:t>Tipe</a:t>
            </a:r>
            <a:r>
              <a:rPr lang="en-ID" sz="3200" dirty="0"/>
              <a:t> 1: </a:t>
            </a:r>
            <a:r>
              <a:rPr lang="en-ID" sz="3200" dirty="0" err="1"/>
              <a:t>Mesin</a:t>
            </a:r>
            <a:r>
              <a:rPr lang="en-ID" sz="3200" dirty="0"/>
              <a:t> </a:t>
            </a:r>
            <a:r>
              <a:rPr lang="en-ID" sz="3200" dirty="0" err="1"/>
              <a:t>Reaktif</a:t>
            </a:r>
            <a:r>
              <a:rPr lang="en-ID" sz="3200" dirty="0"/>
              <a:t> (</a:t>
            </a:r>
            <a:r>
              <a:rPr lang="en-ID" sz="3200" dirty="0" err="1"/>
              <a:t>Mesin</a:t>
            </a:r>
            <a:r>
              <a:rPr lang="en-ID" sz="3200" dirty="0"/>
              <a:t> </a:t>
            </a:r>
            <a:r>
              <a:rPr lang="en-ID" sz="3200" dirty="0" err="1"/>
              <a:t>Catur</a:t>
            </a:r>
            <a:r>
              <a:rPr lang="en-ID" sz="3200" dirty="0"/>
              <a:t> IBM – 1990an)</a:t>
            </a:r>
          </a:p>
          <a:p>
            <a:r>
              <a:rPr lang="en-ID" sz="3200" dirty="0" err="1"/>
              <a:t>Tipe</a:t>
            </a:r>
            <a:r>
              <a:rPr lang="en-ID" sz="3200" dirty="0"/>
              <a:t> 2: </a:t>
            </a:r>
            <a:r>
              <a:rPr lang="en-ID" sz="3200" dirty="0" err="1"/>
              <a:t>Memori</a:t>
            </a:r>
            <a:r>
              <a:rPr lang="en-ID" sz="3200" dirty="0"/>
              <a:t> </a:t>
            </a:r>
            <a:r>
              <a:rPr lang="en-ID" sz="3200" dirty="0" err="1"/>
              <a:t>Terbatas</a:t>
            </a:r>
            <a:r>
              <a:rPr lang="en-ID" sz="3200" dirty="0"/>
              <a:t> (Mobil </a:t>
            </a:r>
            <a:r>
              <a:rPr lang="en-ID" sz="3200" dirty="0" err="1"/>
              <a:t>Otomatis</a:t>
            </a:r>
            <a:r>
              <a:rPr lang="en-ID" sz="3200" dirty="0"/>
              <a:t>)</a:t>
            </a:r>
          </a:p>
          <a:p>
            <a:r>
              <a:rPr lang="en-ID" sz="3200" dirty="0" err="1"/>
              <a:t>Tipe</a:t>
            </a:r>
            <a:r>
              <a:rPr lang="en-ID" sz="3200" dirty="0"/>
              <a:t> 3: </a:t>
            </a:r>
            <a:r>
              <a:rPr lang="en-ID" sz="3200" dirty="0" err="1"/>
              <a:t>Teori</a:t>
            </a:r>
            <a:r>
              <a:rPr lang="en-ID" sz="3200" dirty="0"/>
              <a:t> </a:t>
            </a:r>
            <a:r>
              <a:rPr lang="en-ID" sz="3200" dirty="0" err="1"/>
              <a:t>Pikiran</a:t>
            </a:r>
            <a:r>
              <a:rPr lang="en-ID" sz="3200" dirty="0"/>
              <a:t> (N/A)</a:t>
            </a:r>
          </a:p>
          <a:p>
            <a:r>
              <a:rPr lang="en-ID" sz="3200" dirty="0" err="1"/>
              <a:t>Tipe</a:t>
            </a:r>
            <a:r>
              <a:rPr lang="en-ID" sz="3200" dirty="0"/>
              <a:t> 4: </a:t>
            </a:r>
            <a:r>
              <a:rPr lang="en-ID" sz="3200" dirty="0" err="1"/>
              <a:t>Kesadaran</a:t>
            </a:r>
            <a:r>
              <a:rPr lang="en-ID" sz="3200" dirty="0"/>
              <a:t> </a:t>
            </a:r>
            <a:r>
              <a:rPr lang="en-ID" sz="3200" dirty="0" err="1"/>
              <a:t>Diri</a:t>
            </a:r>
            <a:r>
              <a:rPr lang="en-ID" sz="3200" dirty="0"/>
              <a:t> (N/A)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160423-DC7B-409D-9EFE-F6E1B50187E9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ID" sz="700">
                <a:solidFill>
                  <a:srgbClr val="FFFFFF"/>
                </a:solidFill>
                <a:hlinkClick r:id="rId4" tooltip="http://scifi.stackexchange.com/questions/94828/how-do-terminators-spea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ID" sz="700">
                <a:solidFill>
                  <a:srgbClr val="FFFFFF"/>
                </a:solidFill>
              </a:rPr>
              <a:t> by Unknown Author is licensed under </a:t>
            </a:r>
            <a:r>
              <a:rPr lang="en-ID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ID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201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7B86C82A-2BB5-4AB7-B4B9-EC487BB01C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6081" b="166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3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0309BB-DE61-482E-A550-1A83B7DDC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ID" dirty="0" err="1"/>
              <a:t>Pemanfaatan</a:t>
            </a:r>
            <a:r>
              <a:rPr lang="en-ID" dirty="0"/>
              <a:t> AI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ini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08947-8A2B-4DE4-BAAA-1D5A159FE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649133"/>
          </a:xfrm>
        </p:spPr>
        <p:txBody>
          <a:bodyPr>
            <a:normAutofit/>
          </a:bodyPr>
          <a:lstStyle/>
          <a:p>
            <a:r>
              <a:rPr lang="en-ID" sz="2800" dirty="0" err="1"/>
              <a:t>Otomatisasi</a:t>
            </a:r>
            <a:endParaRPr lang="en-ID" sz="2800" dirty="0"/>
          </a:p>
          <a:p>
            <a:r>
              <a:rPr lang="en-ID" sz="2800" dirty="0"/>
              <a:t>Machine Learning</a:t>
            </a:r>
          </a:p>
          <a:p>
            <a:r>
              <a:rPr lang="en-ID" sz="2800" dirty="0"/>
              <a:t>Machine Vision</a:t>
            </a:r>
          </a:p>
          <a:p>
            <a:r>
              <a:rPr lang="en-ID" sz="2800" dirty="0"/>
              <a:t>Natural Language Processing</a:t>
            </a:r>
          </a:p>
          <a:p>
            <a:r>
              <a:rPr lang="en-ID" sz="2800" dirty="0" err="1"/>
              <a:t>Robotika</a:t>
            </a:r>
            <a:endParaRPr lang="en-ID" sz="2800" dirty="0"/>
          </a:p>
          <a:p>
            <a:r>
              <a:rPr lang="en-ID" sz="2800" dirty="0"/>
              <a:t>Mobil </a:t>
            </a:r>
            <a:r>
              <a:rPr lang="en-ID" sz="2800" dirty="0" err="1"/>
              <a:t>Otomatis</a:t>
            </a:r>
            <a:endParaRPr lang="en-ID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394BDB-A40F-4219-AB22-6515931E8F7E}"/>
              </a:ext>
            </a:extLst>
          </p:cNvPr>
          <p:cNvSpPr txBox="1"/>
          <p:nvPr/>
        </p:nvSpPr>
        <p:spPr>
          <a:xfrm>
            <a:off x="10005183" y="6657945"/>
            <a:ext cx="218681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ID" sz="700">
                <a:solidFill>
                  <a:srgbClr val="FFFFFF"/>
                </a:solidFill>
                <a:hlinkClick r:id="rId3" tooltip="https://www.renaisolutions.com/home-automation-future-technology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ID" sz="700">
                <a:solidFill>
                  <a:srgbClr val="FFFFFF"/>
                </a:solidFill>
              </a:rPr>
              <a:t> by Unknown Author is licensed under </a:t>
            </a:r>
            <a:r>
              <a:rPr lang="en-ID" sz="700">
                <a:solidFill>
                  <a:srgbClr val="FFFFFF"/>
                </a:solidFill>
                <a:hlinkClick r:id="rId5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ID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146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D4C3C-EBB3-4BE3-946F-C93C2843B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ID" dirty="0"/>
              <a:t>AI dan IoT</a:t>
            </a:r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E194B2E-01A0-4C4A-B377-B3A3D9674C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43464" y="1140097"/>
            <a:ext cx="6897878" cy="458708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98AC2-3330-4C6B-98D8-479AE23EB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5" y="2251587"/>
            <a:ext cx="4114087" cy="3972232"/>
          </a:xfrm>
        </p:spPr>
        <p:txBody>
          <a:bodyPr>
            <a:normAutofit/>
          </a:bodyPr>
          <a:lstStyle/>
          <a:p>
            <a:pPr algn="just"/>
            <a:r>
              <a:rPr lang="en-ID" sz="2400" dirty="0" err="1"/>
              <a:t>Secara</a:t>
            </a:r>
            <a:r>
              <a:rPr lang="en-ID" sz="2400" dirty="0"/>
              <a:t> individual, Internet of Things (IoT) dan Artificial Intelligence (AI) </a:t>
            </a:r>
            <a:r>
              <a:rPr lang="en-ID" sz="2400" dirty="0" err="1"/>
              <a:t>adalah</a:t>
            </a:r>
            <a:r>
              <a:rPr lang="en-ID" sz="2400" dirty="0"/>
              <a:t> </a:t>
            </a:r>
            <a:r>
              <a:rPr lang="en-ID" sz="2400" dirty="0" err="1"/>
              <a:t>teknologi</a:t>
            </a:r>
            <a:r>
              <a:rPr lang="en-ID" sz="2400" dirty="0"/>
              <a:t> yang </a:t>
            </a:r>
            <a:r>
              <a:rPr lang="en-ID" sz="2400" dirty="0" err="1"/>
              <a:t>kuat</a:t>
            </a:r>
            <a:r>
              <a:rPr lang="en-ID" sz="2400" dirty="0"/>
              <a:t>. </a:t>
            </a:r>
          </a:p>
          <a:p>
            <a:pPr algn="just"/>
            <a:r>
              <a:rPr lang="en-ID" sz="2400" dirty="0" err="1"/>
              <a:t>Menggabungkan</a:t>
            </a:r>
            <a:r>
              <a:rPr lang="en-ID" sz="2400" dirty="0"/>
              <a:t> AI dan IoT </a:t>
            </a:r>
            <a:r>
              <a:rPr lang="en-ID" sz="2400" dirty="0" err="1"/>
              <a:t>menghasilkan</a:t>
            </a:r>
            <a:r>
              <a:rPr lang="en-ID" sz="2400" dirty="0"/>
              <a:t> </a:t>
            </a:r>
            <a:r>
              <a:rPr lang="en-ID" sz="2400" dirty="0" err="1"/>
              <a:t>perangkat</a:t>
            </a:r>
            <a:r>
              <a:rPr lang="en-ID" sz="2400" dirty="0"/>
              <a:t> internet of things </a:t>
            </a:r>
            <a:r>
              <a:rPr lang="en-ID" sz="2400" dirty="0" err="1"/>
              <a:t>dengan</a:t>
            </a:r>
            <a:r>
              <a:rPr lang="en-ID" sz="2400" dirty="0"/>
              <a:t> </a:t>
            </a:r>
            <a:r>
              <a:rPr lang="en-ID" sz="2400" dirty="0" err="1"/>
              <a:t>kemampuan</a:t>
            </a:r>
            <a:r>
              <a:rPr lang="en-ID" sz="2400" dirty="0"/>
              <a:t> </a:t>
            </a:r>
            <a:r>
              <a:rPr lang="en-ID" sz="2400" dirty="0" err="1"/>
              <a:t>kecerdasan</a:t>
            </a:r>
            <a:r>
              <a:rPr lang="en-ID" sz="2400" dirty="0"/>
              <a:t> </a:t>
            </a:r>
            <a:r>
              <a:rPr lang="en-ID" sz="2400" dirty="0" err="1"/>
              <a:t>buatan</a:t>
            </a:r>
            <a:endParaRPr lang="en-ID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F5DE6D-2AB5-44E7-84E5-063A2407008A}"/>
              </a:ext>
            </a:extLst>
          </p:cNvPr>
          <p:cNvSpPr txBox="1"/>
          <p:nvPr/>
        </p:nvSpPr>
        <p:spPr>
          <a:xfrm>
            <a:off x="5082015" y="5527130"/>
            <a:ext cx="245932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ID" sz="700">
                <a:solidFill>
                  <a:srgbClr val="FFFFFF"/>
                </a:solidFill>
                <a:hlinkClick r:id="rId4" tooltip="https://24hinh.vn/threads/sharps-8k-micro-four-thirds-video-camera-is-part-of-its-aiot-strategy.4212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ID" sz="700">
                <a:solidFill>
                  <a:srgbClr val="FFFFFF"/>
                </a:solidFill>
              </a:rPr>
              <a:t> by Unknown Author is licensed under </a:t>
            </a:r>
            <a:r>
              <a:rPr lang="en-ID" sz="700">
                <a:solidFill>
                  <a:srgbClr val="FFFFFF"/>
                </a:solidFill>
                <a:hlinkClick r:id="rId5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ID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1602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72</TotalTime>
  <Words>343</Words>
  <Application>Microsoft Office PowerPoint</Application>
  <PresentationFormat>Widescreen</PresentationFormat>
  <Paragraphs>66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Encode Sans Semi Condensed</vt:lpstr>
      <vt:lpstr>Arial</vt:lpstr>
      <vt:lpstr>Calibri</vt:lpstr>
      <vt:lpstr>Calibri Light</vt:lpstr>
      <vt:lpstr>Celestial</vt:lpstr>
      <vt:lpstr>Internet of Things</vt:lpstr>
      <vt:lpstr>Konsep AI</vt:lpstr>
      <vt:lpstr>Fitur AI</vt:lpstr>
      <vt:lpstr>Mengapa AI?</vt:lpstr>
      <vt:lpstr>Keuntungan</vt:lpstr>
      <vt:lpstr>Kekurangan</vt:lpstr>
      <vt:lpstr>Jenis AI</vt:lpstr>
      <vt:lpstr>Pemanfaatan AI saat ini</vt:lpstr>
      <vt:lpstr>AI dan IoT</vt:lpstr>
      <vt:lpstr>Segmentasi AIOT</vt:lpstr>
      <vt:lpstr>Wearable</vt:lpstr>
      <vt:lpstr>Smart home</vt:lpstr>
      <vt:lpstr>Smart city</vt:lpstr>
      <vt:lpstr>Smart Industry</vt:lpstr>
      <vt:lpstr>Contoh aiot</vt:lpstr>
      <vt:lpstr>Amazon go</vt:lpstr>
      <vt:lpstr>Raspberry pi face recognition</vt:lpstr>
      <vt:lpstr>Automatic irrigation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of Things</dc:title>
  <dc:creator/>
  <cp:lastModifiedBy>ALAUDDIN MAULANA HIRZAN</cp:lastModifiedBy>
  <cp:revision>14</cp:revision>
  <dcterms:created xsi:type="dcterms:W3CDTF">2012-12-03T06:56:55Z</dcterms:created>
  <dcterms:modified xsi:type="dcterms:W3CDTF">2021-11-20T04:39:19Z</dcterms:modified>
</cp:coreProperties>
</file>

<file path=docProps/thumbnail.jpeg>
</file>